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7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E64"/>
    <a:srgbClr val="04539A"/>
    <a:srgbClr val="067EEC"/>
    <a:srgbClr val="A80410"/>
    <a:srgbClr val="F90718"/>
    <a:srgbClr val="745800"/>
    <a:srgbClr val="9E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2E9FC-F326-AE83-1893-AA90496DE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BA2A47-17A7-6370-B73C-DCFC1DA20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E51632-F0BA-61FD-1186-E59586DF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E424-C63D-4A32-9381-3EE1C82E9037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8F2558-BCE7-9680-4B9A-B1ECF09C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5D5FEB-9FDB-B176-A47C-506B55A6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632E-E757-4025-8627-0DEB28256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57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7A46E-E514-0BDB-63FE-95D78411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E57880-6CF0-2CEC-9E4E-6EDAD3F5F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CDD49C-385F-3E6C-C562-FB5D20F7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E424-C63D-4A32-9381-3EE1C82E9037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5CD251-D299-E6CB-B8D9-2041ED17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759AC9-FFD5-9759-4739-85C87542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632E-E757-4025-8627-0DEB28256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68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984D9F-CB20-C1DE-9AFE-6E35D2729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203F6B-B70E-E4BF-FF81-46F676B29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79C98C-EA1F-2721-22DA-D592E862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E424-C63D-4A32-9381-3EE1C82E9037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8C3DFE-7639-8DF2-238D-B4BBECE5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F783AD-44EC-51EB-3CD4-270BB356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632E-E757-4025-8627-0DEB28256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47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4398F-2E62-40BD-59CD-3C8A60C7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D2711F-E650-3999-B5A0-73C96902D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BC10E5-F2CB-10EC-E6CF-A70D2701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E424-C63D-4A32-9381-3EE1C82E9037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5D46F-9FAA-CA4A-7E89-87ECA56B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332529-901A-F04D-7466-77D1B353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632E-E757-4025-8627-0DEB28256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75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12364-27AF-0B13-7FD7-D9D4CA0E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1FF3FC-F150-738C-BFAF-E761C240D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F49B66-F64C-FC2E-BFD6-D9F44612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E424-C63D-4A32-9381-3EE1C82E9037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35B8CD-D907-6CAF-2445-735D5089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F8BF86-604D-8687-16DB-F62BC2CA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632E-E757-4025-8627-0DEB28256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91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ED19D-E06E-D88C-9F8B-9B1854E2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AF3CF-9157-DD94-F386-A1AAB2FDD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782819-675A-7D89-6430-58AE20B33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17A2C6-BB9C-E374-3AF0-85698B520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E424-C63D-4A32-9381-3EE1C82E9037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89FFBB-B921-9B90-1554-F25050B1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A39782-305D-C3B0-CD68-ABD3E8E3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632E-E757-4025-8627-0DEB28256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70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AD0BE-92A7-F094-99CC-CC5DF843F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DB84B6-4627-3884-77AC-70843A11B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17F15E-ABDE-7F05-EEE5-218399184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2AD9F9-D83E-C4CE-37D4-EDE5038C5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CE9748-51BE-D008-29D2-E58A96CE9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BA4EFAC-10E2-8AD6-F396-7667E1737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E424-C63D-4A32-9381-3EE1C82E9037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665373-F67F-9640-F868-5917A1DE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1CBBF09-65E3-9570-187E-EA5E93CB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632E-E757-4025-8627-0DEB28256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20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65566-326C-63D0-E0F2-1BE5466C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4B403A8-C029-E1B4-2E46-3F5F6964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E424-C63D-4A32-9381-3EE1C82E9037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E5817F-D275-7D6C-8393-7232687F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B79FDFF-771F-3382-BC63-1963048D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632E-E757-4025-8627-0DEB28256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5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D958E23-BC4C-6E77-9D37-86AA0AB3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E424-C63D-4A32-9381-3EE1C82E9037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BF9F4A-8F9E-FC03-E10F-FA879725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E994C2-D07F-F600-A3AF-5DB604BA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632E-E757-4025-8627-0DEB28256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14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10CA8-E019-3556-D29A-1F5A30FA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03D93E-CE33-DE99-D5E1-9D0A681BB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AFE097-BC58-6A6F-2A7C-AA6A7104F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E3EA51-3C79-B233-102F-0AEA8B3E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E424-C63D-4A32-9381-3EE1C82E9037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0DE881-0094-B802-4349-0C285AE6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46DFBE-6766-6E48-C51F-F16A7A4C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632E-E757-4025-8627-0DEB28256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25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BD596-C5FC-8DDC-32F2-ED497806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361B18-58C9-482F-0A52-A409C472E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B59EB8-0995-FAC8-B754-4465863CA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1DD414-78AB-AEED-CBAD-9F7B12A1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E424-C63D-4A32-9381-3EE1C82E9037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3F6E39-EC20-7086-696B-28FC90E8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234E35-CF8B-8014-8E38-D303B9A1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632E-E757-4025-8627-0DEB28256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28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A589F93-1117-CC68-7BB1-96D3C323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C6E429-562B-D6AA-6236-FE775B16E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21DA1D-78D2-B8FF-F6CF-B6F2CFDFF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2E424-C63D-4A32-9381-3EE1C82E9037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710E38-03C1-EE25-3476-B3245AF88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4585FA-B630-6E42-2087-83D18FB77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632E-E757-4025-8627-0DEB28256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43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00CF05A-4CBF-D565-6615-79DFBC02A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32" y="0"/>
            <a:ext cx="5809736" cy="580973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48B7143-2DD0-DE6D-6D41-C4C5A0C16B4A}"/>
              </a:ext>
            </a:extLst>
          </p:cNvPr>
          <p:cNvSpPr/>
          <p:nvPr/>
        </p:nvSpPr>
        <p:spPr>
          <a:xfrm>
            <a:off x="4953000" y="3632198"/>
            <a:ext cx="32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BR" b="0" cap="none" spc="0" dirty="0">
                <a:ln w="0"/>
                <a:solidFill>
                  <a:schemeClr val="tx1"/>
                </a:solidFill>
              </a:rPr>
              <a:t>Coordenadoria de Homens e Mulheres de Negócios da Quadrangular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F587AD6-136B-4141-AFDA-EF83CC3E7DEC}"/>
              </a:ext>
            </a:extLst>
          </p:cNvPr>
          <p:cNvSpPr/>
          <p:nvPr/>
        </p:nvSpPr>
        <p:spPr>
          <a:xfrm>
            <a:off x="3603625" y="526536"/>
            <a:ext cx="45275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600" dirty="0">
                <a:ln w="0"/>
                <a:solidFill>
                  <a:schemeClr val="tx1"/>
                </a:solidFill>
              </a:rPr>
              <a:t>CHOMNEQBRASIL.COM.BR</a:t>
            </a:r>
          </a:p>
        </p:txBody>
      </p:sp>
    </p:spTree>
    <p:extLst>
      <p:ext uri="{BB962C8B-B14F-4D97-AF65-F5344CB8AC3E}">
        <p14:creationId xmlns:p14="http://schemas.microsoft.com/office/powerpoint/2010/main" val="216670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B1402B1-D7EC-9B24-4AD4-378743C457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7E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5F2F739-A838-22A3-0BC8-1B21A1399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1" t="8831" r="6043" b="8831"/>
          <a:stretch>
            <a:fillRect/>
          </a:stretch>
        </p:blipFill>
        <p:spPr>
          <a:xfrm>
            <a:off x="8178800" y="0"/>
            <a:ext cx="4013200" cy="4152900"/>
          </a:xfrm>
          <a:custGeom>
            <a:avLst/>
            <a:gdLst>
              <a:gd name="connsiteX0" fmla="*/ 0 w 4013200"/>
              <a:gd name="connsiteY0" fmla="*/ 0 h 4152900"/>
              <a:gd name="connsiteX1" fmla="*/ 4013200 w 4013200"/>
              <a:gd name="connsiteY1" fmla="*/ 0 h 4152900"/>
              <a:gd name="connsiteX2" fmla="*/ 4013200 w 4013200"/>
              <a:gd name="connsiteY2" fmla="*/ 4152900 h 4152900"/>
              <a:gd name="connsiteX3" fmla="*/ 0 w 401320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3200" h="4152900">
                <a:moveTo>
                  <a:pt x="0" y="0"/>
                </a:moveTo>
                <a:lnTo>
                  <a:pt x="4013200" y="0"/>
                </a:lnTo>
                <a:lnTo>
                  <a:pt x="4013200" y="4152900"/>
                </a:lnTo>
                <a:lnTo>
                  <a:pt x="0" y="4152900"/>
                </a:lnTo>
                <a:close/>
              </a:path>
            </a:pathLst>
          </a:cu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3C71152-2AB0-370F-13E9-87BE5E6A3F4B}"/>
              </a:ext>
            </a:extLst>
          </p:cNvPr>
          <p:cNvSpPr/>
          <p:nvPr/>
        </p:nvSpPr>
        <p:spPr>
          <a:xfrm>
            <a:off x="8178800" y="4133850"/>
            <a:ext cx="4013200" cy="272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Cima 9">
            <a:extLst>
              <a:ext uri="{FF2B5EF4-FFF2-40B4-BE49-F238E27FC236}">
                <a16:creationId xmlns:a16="http://schemas.microsoft.com/office/drawing/2014/main" id="{E029F4DC-D1B5-5E2A-4FCE-50E5CD8B468C}"/>
              </a:ext>
            </a:extLst>
          </p:cNvPr>
          <p:cNvSpPr/>
          <p:nvPr/>
        </p:nvSpPr>
        <p:spPr>
          <a:xfrm rot="2669694">
            <a:off x="9813924" y="4648200"/>
            <a:ext cx="742950" cy="1695450"/>
          </a:xfrm>
          <a:prstGeom prst="upArrow">
            <a:avLst>
              <a:gd name="adj1" fmla="val 17730"/>
              <a:gd name="adj2" fmla="val 65152"/>
            </a:avLst>
          </a:prstGeom>
          <a:solidFill>
            <a:srgbClr val="067E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FD55C6E-8986-A0BC-95BB-CA531403208B}"/>
              </a:ext>
            </a:extLst>
          </p:cNvPr>
          <p:cNvSpPr/>
          <p:nvPr/>
        </p:nvSpPr>
        <p:spPr>
          <a:xfrm>
            <a:off x="929685" y="553613"/>
            <a:ext cx="631943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000" b="0" i="0" dirty="0">
                <a:solidFill>
                  <a:schemeClr val="bg1"/>
                </a:solidFill>
                <a:effectLst/>
              </a:rPr>
              <a:t>Somos a Coordenadoria de Homens e Mulheres de Negócios da Igreja do Evangelho Quadrangular, um braço de nossa igreja voltado para a capacitação de empreendedores e empresários, visando o crescimento saudável de negócios à luz da bíblia.</a:t>
            </a:r>
            <a:br>
              <a:rPr lang="pt-BR" sz="2000" dirty="0">
                <a:solidFill>
                  <a:schemeClr val="bg1"/>
                </a:solidFill>
              </a:rPr>
            </a:b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b="0" i="0" dirty="0">
                <a:solidFill>
                  <a:schemeClr val="bg1"/>
                </a:solidFill>
                <a:effectLst/>
              </a:rPr>
              <a:t>Um projeto que abraça pessoas que queiram empreender ou já tem seu próprio negócio e desejam expandir.</a:t>
            </a:r>
            <a:endParaRPr lang="pt-BR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7DF186-1FA4-5D3C-D868-BCF6C68596B2}"/>
              </a:ext>
            </a:extLst>
          </p:cNvPr>
          <p:cNvSpPr/>
          <p:nvPr/>
        </p:nvSpPr>
        <p:spPr>
          <a:xfrm>
            <a:off x="929685" y="3320893"/>
            <a:ext cx="22541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 cap="none" spc="0" dirty="0">
                <a:ln w="0"/>
                <a:solidFill>
                  <a:schemeClr val="bg1"/>
                </a:solidFill>
              </a:rPr>
              <a:t>+400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0CDB449-D34A-DC13-103A-55211E033FDD}"/>
              </a:ext>
            </a:extLst>
          </p:cNvPr>
          <p:cNvSpPr/>
          <p:nvPr/>
        </p:nvSpPr>
        <p:spPr>
          <a:xfrm>
            <a:off x="3067200" y="3689796"/>
            <a:ext cx="26141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0"/>
                <a:solidFill>
                  <a:schemeClr val="bg1"/>
                </a:solidFill>
              </a:rPr>
              <a:t>Novas empresas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6CEC328-0971-D4D2-E93B-C24F118E6DD1}"/>
              </a:ext>
            </a:extLst>
          </p:cNvPr>
          <p:cNvSpPr/>
          <p:nvPr/>
        </p:nvSpPr>
        <p:spPr>
          <a:xfrm>
            <a:off x="937565" y="4266086"/>
            <a:ext cx="17347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 cap="none" spc="0" dirty="0">
                <a:ln w="0"/>
                <a:solidFill>
                  <a:schemeClr val="bg1"/>
                </a:solidFill>
              </a:rPr>
              <a:t>+</a:t>
            </a:r>
            <a:r>
              <a:rPr lang="pt-BR" sz="8000" b="1" dirty="0">
                <a:ln w="0"/>
                <a:solidFill>
                  <a:schemeClr val="bg1"/>
                </a:solidFill>
              </a:rPr>
              <a:t>70</a:t>
            </a:r>
            <a:endParaRPr lang="pt-BR" sz="8000" b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187A1EC-D557-DD4D-556C-032CBC26684B}"/>
              </a:ext>
            </a:extLst>
          </p:cNvPr>
          <p:cNvSpPr/>
          <p:nvPr/>
        </p:nvSpPr>
        <p:spPr>
          <a:xfrm>
            <a:off x="2672335" y="4670773"/>
            <a:ext cx="31209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dirty="0">
                <a:ln w="0"/>
                <a:solidFill>
                  <a:schemeClr val="bg1"/>
                </a:solidFill>
              </a:rPr>
              <a:t>E</a:t>
            </a:r>
            <a:r>
              <a:rPr lang="pt-BR" sz="2800" b="1" cap="none" spc="0" dirty="0">
                <a:ln w="0"/>
                <a:solidFill>
                  <a:schemeClr val="bg1"/>
                </a:solidFill>
              </a:rPr>
              <a:t>mpresas reabertas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829BDD3-3070-8469-9899-CF81FB388634}"/>
              </a:ext>
            </a:extLst>
          </p:cNvPr>
          <p:cNvSpPr/>
          <p:nvPr/>
        </p:nvSpPr>
        <p:spPr>
          <a:xfrm>
            <a:off x="937565" y="5401622"/>
            <a:ext cx="17347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 cap="none" spc="0" dirty="0">
                <a:ln w="0"/>
                <a:solidFill>
                  <a:schemeClr val="bg1"/>
                </a:solidFill>
              </a:rPr>
              <a:t>+</a:t>
            </a:r>
            <a:r>
              <a:rPr lang="pt-BR" sz="8000" b="1" dirty="0">
                <a:ln w="0"/>
                <a:solidFill>
                  <a:schemeClr val="bg1"/>
                </a:solidFill>
              </a:rPr>
              <a:t>20</a:t>
            </a:r>
            <a:endParaRPr lang="pt-BR" sz="8000" b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F315BAD-1AED-1710-9B48-54266D41BE9F}"/>
              </a:ext>
            </a:extLst>
          </p:cNvPr>
          <p:cNvSpPr/>
          <p:nvPr/>
        </p:nvSpPr>
        <p:spPr>
          <a:xfrm>
            <a:off x="2672335" y="5586287"/>
            <a:ext cx="31598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b="1" dirty="0">
                <a:ln w="0"/>
                <a:solidFill>
                  <a:schemeClr val="bg1"/>
                </a:solidFill>
              </a:rPr>
              <a:t>Estados realizam nossas reuniões</a:t>
            </a:r>
            <a:endParaRPr lang="pt-BR" sz="2800" b="1" cap="none" spc="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DAFC9BE-A9EB-F61F-BDCD-49DFB5F19E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0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70C7A15-9AC0-DB87-E569-05013A0674EE}"/>
              </a:ext>
            </a:extLst>
          </p:cNvPr>
          <p:cNvSpPr/>
          <p:nvPr/>
        </p:nvSpPr>
        <p:spPr>
          <a:xfrm>
            <a:off x="2533032" y="208093"/>
            <a:ext cx="677300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0" b="1" spc="-300" dirty="0">
                <a:ln w="0"/>
                <a:solidFill>
                  <a:srgbClr val="A80410"/>
                </a:solidFill>
              </a:rPr>
              <a:t>2</a:t>
            </a:r>
            <a:r>
              <a:rPr lang="pt-BR" sz="30000" b="1" cap="none" spc="-300" dirty="0">
                <a:ln w="0"/>
                <a:solidFill>
                  <a:srgbClr val="A80410"/>
                </a:solidFill>
              </a:rPr>
              <a:t>0%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BF10CFB-A2CC-91D4-F132-95C28D3FAC8E}"/>
              </a:ext>
            </a:extLst>
          </p:cNvPr>
          <p:cNvSpPr/>
          <p:nvPr/>
        </p:nvSpPr>
        <p:spPr>
          <a:xfrm>
            <a:off x="2755814" y="3962967"/>
            <a:ext cx="4083171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b="1" cap="none" spc="0" dirty="0">
                <a:ln w="0"/>
                <a:solidFill>
                  <a:schemeClr val="bg1"/>
                </a:solidFill>
              </a:rPr>
              <a:t>das pequenas empresas falham no primeiro ano</a:t>
            </a:r>
          </a:p>
          <a:p>
            <a:endParaRPr lang="pt-BR" sz="2800" b="1" dirty="0">
              <a:ln w="0"/>
              <a:solidFill>
                <a:schemeClr val="bg1"/>
              </a:solidFill>
            </a:endParaRPr>
          </a:p>
          <a:p>
            <a:r>
              <a:rPr lang="pt-BR" sz="2000" b="1" i="1" dirty="0">
                <a:ln w="0"/>
                <a:solidFill>
                  <a:schemeClr val="bg1"/>
                </a:solidFill>
              </a:rPr>
              <a:t>Fonte: Forbes</a:t>
            </a:r>
            <a:endParaRPr lang="pt-BR" sz="2000" b="1" i="1" cap="none" spc="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6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7679E73-891D-2776-9787-67164336BE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C9187E-0527-2D48-2FFE-A5EF8C559143}"/>
              </a:ext>
            </a:extLst>
          </p:cNvPr>
          <p:cNvSpPr/>
          <p:nvPr/>
        </p:nvSpPr>
        <p:spPr>
          <a:xfrm>
            <a:off x="1824563" y="641230"/>
            <a:ext cx="408317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0" b="1" cap="none" spc="-300" dirty="0">
                <a:ln w="0"/>
                <a:solidFill>
                  <a:srgbClr val="745800"/>
                </a:solidFill>
              </a:rPr>
              <a:t>93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CE2F988-F9C0-1DC5-B9C1-577CC7D9DC11}"/>
              </a:ext>
            </a:extLst>
          </p:cNvPr>
          <p:cNvSpPr/>
          <p:nvPr/>
        </p:nvSpPr>
        <p:spPr>
          <a:xfrm>
            <a:off x="2384011" y="4257796"/>
            <a:ext cx="29642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>
                <a:ln w="0"/>
                <a:solidFill>
                  <a:srgbClr val="745800"/>
                </a:solidFill>
              </a:rPr>
              <a:t>milhões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B9BFC2B-59F0-AA5D-3339-73F1D2C06C45}"/>
              </a:ext>
            </a:extLst>
          </p:cNvPr>
          <p:cNvSpPr/>
          <p:nvPr/>
        </p:nvSpPr>
        <p:spPr>
          <a:xfrm>
            <a:off x="5907733" y="2118557"/>
            <a:ext cx="40831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600" cap="none" spc="0" dirty="0">
                <a:ln w="0"/>
                <a:solidFill>
                  <a:srgbClr val="745800"/>
                </a:solidFill>
              </a:rPr>
              <a:t>de brasileiros estão envolvidos com o empreendedorismo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CBA765A-17FF-D730-AD09-97CE41157070}"/>
              </a:ext>
            </a:extLst>
          </p:cNvPr>
          <p:cNvSpPr/>
          <p:nvPr/>
        </p:nvSpPr>
        <p:spPr>
          <a:xfrm>
            <a:off x="5907732" y="4011382"/>
            <a:ext cx="23902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000" b="1" i="1" cap="none" spc="0" dirty="0">
                <a:ln w="0"/>
                <a:solidFill>
                  <a:srgbClr val="745800"/>
                </a:solidFill>
              </a:rPr>
              <a:t>Fonte: SEBRAE Brasil</a:t>
            </a:r>
          </a:p>
        </p:txBody>
      </p:sp>
    </p:spTree>
    <p:extLst>
      <p:ext uri="{BB962C8B-B14F-4D97-AF65-F5344CB8AC3E}">
        <p14:creationId xmlns:p14="http://schemas.microsoft.com/office/powerpoint/2010/main" val="254385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DAFC9BE-A9EB-F61F-BDCD-49DFB5F19E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7E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70C7A15-9AC0-DB87-E569-05013A0674EE}"/>
              </a:ext>
            </a:extLst>
          </p:cNvPr>
          <p:cNvSpPr/>
          <p:nvPr/>
        </p:nvSpPr>
        <p:spPr>
          <a:xfrm>
            <a:off x="383390" y="946030"/>
            <a:ext cx="677300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0" b="1" cap="none" spc="-300" dirty="0">
                <a:ln w="0"/>
                <a:solidFill>
                  <a:srgbClr val="04539A"/>
                </a:solidFill>
              </a:rPr>
              <a:t>60%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BF10CFB-A2CC-91D4-F132-95C28D3FAC8E}"/>
              </a:ext>
            </a:extLst>
          </p:cNvPr>
          <p:cNvSpPr/>
          <p:nvPr/>
        </p:nvSpPr>
        <p:spPr>
          <a:xfrm>
            <a:off x="7632614" y="2608022"/>
            <a:ext cx="408317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b="1" cap="none" spc="0" dirty="0">
                <a:ln w="0"/>
                <a:solidFill>
                  <a:schemeClr val="bg1"/>
                </a:solidFill>
              </a:rPr>
              <a:t>das pessoas que iniciam pequenos negócios têm entre 40 e 60 anos</a:t>
            </a:r>
          </a:p>
          <a:p>
            <a:endParaRPr lang="pt-BR" sz="2800" b="1" dirty="0">
              <a:ln w="0"/>
              <a:solidFill>
                <a:schemeClr val="bg1"/>
              </a:solidFill>
            </a:endParaRPr>
          </a:p>
          <a:p>
            <a:r>
              <a:rPr lang="pt-BR" sz="2000" b="1" i="1" cap="none" spc="0" dirty="0">
                <a:ln w="0"/>
                <a:solidFill>
                  <a:schemeClr val="bg1"/>
                </a:solidFill>
              </a:rPr>
              <a:t>Fonte: </a:t>
            </a:r>
            <a:r>
              <a:rPr lang="pt-BR" sz="2000" b="1" i="1" cap="none" spc="0" dirty="0" err="1">
                <a:ln w="0"/>
                <a:solidFill>
                  <a:schemeClr val="bg1"/>
                </a:solidFill>
              </a:rPr>
              <a:t>GuidantFinancial</a:t>
            </a:r>
            <a:r>
              <a:rPr lang="pt-BR" sz="2000" b="1" i="1" cap="none" spc="0" dirty="0">
                <a:ln w="0"/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137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DAFC9BE-A9EB-F61F-BDCD-49DFB5F19E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70C7A15-9AC0-DB87-E569-05013A0674EE}"/>
              </a:ext>
            </a:extLst>
          </p:cNvPr>
          <p:cNvSpPr/>
          <p:nvPr/>
        </p:nvSpPr>
        <p:spPr>
          <a:xfrm>
            <a:off x="2227468" y="432683"/>
            <a:ext cx="6870792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0" b="1" cap="none" spc="-300" dirty="0">
                <a:ln w="0"/>
                <a:solidFill>
                  <a:srgbClr val="461E64"/>
                </a:solidFill>
              </a:rPr>
              <a:t>10,3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BF10CFB-A2CC-91D4-F132-95C28D3FAC8E}"/>
              </a:ext>
            </a:extLst>
          </p:cNvPr>
          <p:cNvSpPr/>
          <p:nvPr/>
        </p:nvSpPr>
        <p:spPr>
          <a:xfrm>
            <a:off x="7056674" y="4295278"/>
            <a:ext cx="4083171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b="1" dirty="0">
                <a:ln w="0"/>
                <a:solidFill>
                  <a:schemeClr val="bg1"/>
                </a:solidFill>
              </a:rPr>
              <a:t>N</a:t>
            </a:r>
            <a:r>
              <a:rPr lang="pt-BR" sz="2800" b="1" cap="none" spc="0" dirty="0">
                <a:ln w="0"/>
                <a:solidFill>
                  <a:schemeClr val="bg1"/>
                </a:solidFill>
              </a:rPr>
              <a:t>úmero de mulheres empreendedoras no Brasil em 2022</a:t>
            </a:r>
            <a:endParaRPr lang="pt-BR" sz="2800" b="1" dirty="0">
              <a:ln w="0"/>
              <a:solidFill>
                <a:schemeClr val="bg1"/>
              </a:solidFill>
            </a:endParaRPr>
          </a:p>
          <a:p>
            <a:r>
              <a:rPr lang="pt-BR" sz="2000" b="1" i="1" cap="none" spc="0" dirty="0">
                <a:ln w="0"/>
                <a:solidFill>
                  <a:schemeClr val="bg1"/>
                </a:solidFill>
              </a:rPr>
              <a:t>Fonte: SEBRAE Brasil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52EEC07-AC19-5FD0-B2DD-652E3CD1F197}"/>
              </a:ext>
            </a:extLst>
          </p:cNvPr>
          <p:cNvSpPr/>
          <p:nvPr/>
        </p:nvSpPr>
        <p:spPr>
          <a:xfrm>
            <a:off x="2913402" y="4033668"/>
            <a:ext cx="29642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>
                <a:ln w="0"/>
                <a:solidFill>
                  <a:srgbClr val="461E64"/>
                </a:solidFill>
              </a:rPr>
              <a:t>milhões</a:t>
            </a:r>
          </a:p>
        </p:txBody>
      </p:sp>
    </p:spTree>
    <p:extLst>
      <p:ext uri="{BB962C8B-B14F-4D97-AF65-F5344CB8AC3E}">
        <p14:creationId xmlns:p14="http://schemas.microsoft.com/office/powerpoint/2010/main" val="17856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A33475F-CD7B-26C3-2231-0E030F345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99" b="323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F1EC37F-887F-5780-E1DC-61E1CB604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495300"/>
            <a:ext cx="469392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19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henrique alves da silva</dc:creator>
  <cp:lastModifiedBy>luis henrique alves da silva</cp:lastModifiedBy>
  <cp:revision>1</cp:revision>
  <dcterms:created xsi:type="dcterms:W3CDTF">2023-11-21T05:37:41Z</dcterms:created>
  <dcterms:modified xsi:type="dcterms:W3CDTF">2023-11-21T05:38:32Z</dcterms:modified>
</cp:coreProperties>
</file>